
<file path=[Content_Types].xml><?xml version="1.0" encoding="utf-8"?>
<Types xmlns="http://schemas.openxmlformats.org/package/2006/content-types">
  <Default Extension="xlsx" ContentType="application/vnd.openxmlformats-officedocument.spreadsheetml.shee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市场规模（亿元）</c:v>
                </c:pt>
              </c:strCache>
            </c:strRef>
          </c:tx>
          <c:spPr>
            <a:solidFill>
              <a:srgbClr val="1A2744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rgbClr val="1A2744"/>
                    </a:solidFill>
                    <a:latin typeface="Arial" panose="020B0704020202020204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Sheet1!$A$2:$A$6</c:f>
              <c:strCach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2025E</c:v>
                </c:pt>
                <c:pt idx="4">
                  <c:v>2026E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6516</c:v>
                </c:pt>
                <c:pt idx="1">
                  <c:v>7558</c:v>
                </c:pt>
                <c:pt idx="2">
                  <c:v>8767</c:v>
                </c:pt>
                <c:pt idx="3">
                  <c:v>12000</c:v>
                </c:pt>
                <c:pt idx="4">
                  <c:v>14000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 cmpd="sng" algn="ctr">
            <a:solidFill>
              <a:srgbClr val="888888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1200" b="0" i="0" u="none" strike="noStrike" kern="1200" baseline="0">
                <a:solidFill>
                  <a:srgbClr val="4A5568"/>
                </a:solidFill>
                <a:latin typeface="Arial" panose="020B0704020202020204"/>
                <a:ea typeface="+mn-ea"/>
                <a:cs typeface="+mn-cs"/>
              </a:defRPr>
            </a:pPr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 cmpd="sng" algn="ctr">
            <a:solidFill>
              <a:srgbClr val="888888"/>
            </a:solidFill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1200" b="0" i="0" u="none" strike="noStrike" kern="1200" baseline="0">
                <a:solidFill>
                  <a:srgbClr val="4A5568"/>
                </a:solidFill>
                <a:latin typeface="Arial" panose="020B0704020202020204"/>
                <a:ea typeface="+mn-ea"/>
                <a:cs typeface="+mn-cs"/>
              </a:defRPr>
            </a:pPr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0"/>
    <c:extLst>
      <c:ext uri="{0b15fc19-7d7d-44ad-8c2d-2c3a37ce22c3}">
        <chartProps xmlns="https://web.wps.cn/et/2018/main" chartId="{5c8552e1-afcd-4390-9294-5478156f6f35}"/>
      </c:ext>
    </c:extLst>
  </c:chart>
  <c:spPr>
    <a:solidFill>
      <a:srgbClr val="FFFFFF"/>
    </a:solidFill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市场份额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explosion val="0"/>
          <c:dPt>
            <c:idx val="0"/>
            <c:bubble3D val="0"/>
            <c:spPr>
              <a:solidFill>
                <a:srgbClr val="1A2744"/>
              </a:solidFill>
              <a:effectLst/>
            </c:spPr>
          </c:dPt>
          <c:dPt>
            <c:idx val="1"/>
            <c:bubble3D val="0"/>
            <c:spPr>
              <a:solidFill>
                <a:srgbClr val="2E86DE"/>
              </a:solidFill>
              <a:effectLst/>
            </c:spPr>
          </c:dPt>
          <c:dPt>
            <c:idx val="2"/>
            <c:bubble3D val="0"/>
            <c:spPr>
              <a:solidFill>
                <a:srgbClr val="D4A84B"/>
              </a:solidFill>
              <a:effectLst/>
            </c:spPr>
          </c:dPt>
          <c:dPt>
            <c:idx val="3"/>
            <c:bubble3D val="0"/>
            <c:spPr>
              <a:solidFill>
                <a:srgbClr val="8B95A5"/>
              </a:solidFill>
              <a:effectLst/>
            </c:spPr>
          </c:dPt>
          <c:dLbls>
            <c:dLbl>
              <c:idx val="0"/>
              <c:layout/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0" vertOverflow="ellipsis" vert="horz" wrap="square" lIns="38100" tIns="19050" rIns="38100" bIns="19050" anchor="ctr" anchorCtr="1"/>
                <a:lstStyle/>
                <a:p>
                  <a:pPr>
                    <a:defRPr lang="zh-CN" sz="1200" b="0" i="0" u="none" strike="noStrike" kern="1200" baseline="0">
                      <a:solidFill>
                        <a:srgbClr val="000000"/>
                      </a:solidFill>
                      <a:latin typeface="Arial" panose="020B0704020202020204"/>
                      <a:ea typeface="+mn-ea"/>
                      <a:cs typeface="+mn-c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0" vertOverflow="ellipsis" vert="horz" wrap="square" lIns="38100" tIns="19050" rIns="38100" bIns="19050" anchor="ctr" anchorCtr="1"/>
                <a:lstStyle/>
                <a:p>
                  <a:pPr>
                    <a:defRPr lang="zh-CN" sz="1200" b="0" i="0" u="none" strike="noStrike" kern="1200" baseline="0">
                      <a:solidFill>
                        <a:srgbClr val="000000"/>
                      </a:solidFill>
                      <a:latin typeface="Arial" panose="020B0704020202020204"/>
                      <a:ea typeface="+mn-ea"/>
                      <a:cs typeface="+mn-c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0" vertOverflow="ellipsis" vert="horz" wrap="square" lIns="38100" tIns="19050" rIns="38100" bIns="19050" anchor="ctr" anchorCtr="1"/>
                <a:lstStyle/>
                <a:p>
                  <a:pPr>
                    <a:defRPr lang="zh-CN" sz="1200" b="0" i="0" u="none" strike="noStrike" kern="1200" baseline="0">
                      <a:solidFill>
                        <a:srgbClr val="000000"/>
                      </a:solidFill>
                      <a:latin typeface="Arial" panose="020B0704020202020204"/>
                      <a:ea typeface="+mn-ea"/>
                      <a:cs typeface="+mn-c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0" vertOverflow="ellipsis" vert="horz" wrap="square" lIns="38100" tIns="19050" rIns="38100" bIns="19050" anchor="ctr" anchorCtr="1"/>
                <a:lstStyle/>
                <a:p>
                  <a:pPr>
                    <a:defRPr lang="zh-CN" sz="1200" b="0" i="0" u="none" strike="noStrike" kern="1200" baseline="0">
                      <a:solidFill>
                        <a:srgbClr val="000000"/>
                      </a:solidFill>
                      <a:latin typeface="Arial" panose="020B0704020202020204"/>
                      <a:ea typeface="+mn-ea"/>
                      <a:cs typeface="+mn-c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800" b="0" i="0" u="none" strike="noStrike" kern="1200" baseline="0">
                    <a:solidFill>
                      <a:srgbClr val="000000"/>
                    </a:solidFill>
                    <a:latin typeface="Arial" panose="020B0704020202020204"/>
                    <a:ea typeface="+mn-ea"/>
                    <a:cs typeface="+mn-cs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Sheet1!$A$2:$A$5</c:f>
              <c:strCache>
                <c:ptCount val="4"/>
                <c:pt idx="0">
                  <c:v>小米 38%</c:v>
                </c:pt>
                <c:pt idx="1">
                  <c:v>海尔 31%</c:v>
                </c:pt>
                <c:pt idx="2">
                  <c:v>华为 19%</c:v>
                </c:pt>
                <c:pt idx="3">
                  <c:v>其他 12%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38</c:v>
                </c:pt>
                <c:pt idx="1">
                  <c:v>31</c:v>
                </c:pt>
                <c:pt idx="2">
                  <c:v>19</c:v>
                </c:pt>
                <c:pt idx="3">
                  <c:v>12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span"/>
    <c:showDLblsOverMax val="0"/>
    <c:extLst>
      <c:ext uri="{0b15fc19-7d7d-44ad-8c2d-2c3a37ce22c3}">
        <chartProps xmlns="https://web.wps.cn/et/2018/main" chartId="{165508f2-5d50-4c40-9704-16cdfd612c1d}"/>
      </c:ext>
    </c:extLst>
  </c:chart>
  <c:spPr>
    <a:solidFill>
      <a:srgbClr val="FFFFFF"/>
    </a:solidFill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37160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D4A84B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EY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685800"/>
            <a:ext cx="27432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B95A5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Strategy &amp; Transactions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457200" y="1280160"/>
            <a:ext cx="8229600" cy="0"/>
          </a:xfrm>
          <a:prstGeom prst="line">
            <a:avLst/>
          </a:prstGeom>
          <a:noFill/>
          <a:ln w="19050">
            <a:solidFill>
              <a:srgbClr val="D4A84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1645920"/>
            <a:ext cx="822960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小米集团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457200" y="2377440"/>
            <a:ext cx="822960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D4A84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智能家居业务战略决策报告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457200" y="3108960"/>
            <a:ext cx="82296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基于行业研究 · 竞争分析 · SWOT诊断的战略建议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57200" y="4114800"/>
            <a:ext cx="274320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机密 | Confidential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2026年5月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182880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D4A84B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战略三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457200" y="594360"/>
            <a:ext cx="82296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“人车家”数据飞轮 — 强化生态壁垒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143000"/>
            <a:ext cx="2743200" cy="0"/>
          </a:xfrm>
          <a:prstGeom prst="line">
            <a:avLst/>
          </a:prstGeom>
          <a:noFill/>
          <a:ln w="25400">
            <a:solidFill>
              <a:srgbClr val="D4A84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371600" y="1371600"/>
            <a:ext cx="1280160" cy="1280160"/>
          </a:xfrm>
          <a:prstGeom prst="ellipse">
            <a:avLst/>
          </a:prstGeom>
          <a:solidFill>
            <a:srgbClr val="2A3B5C"/>
          </a:solidFill>
          <a:ln w="19050">
            <a:solidFill>
              <a:srgbClr val="D4A84B"/>
            </a:solidFill>
            <a:prstDash val="solid"/>
          </a:ln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83080" y="1600200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71600" y="2103120"/>
            <a:ext cx="12801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D4A84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人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822960" y="2743200"/>
            <a:ext cx="237744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手机/穿戴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822960" y="3063240"/>
            <a:ext cx="237744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D4A84B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7.42亿月活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822960" y="3383280"/>
            <a:ext cx="237744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个人行为/健康/偏好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4114800" y="1371600"/>
            <a:ext cx="1280160" cy="1280160"/>
          </a:xfrm>
          <a:prstGeom prst="ellipse">
            <a:avLst/>
          </a:prstGeom>
          <a:solidFill>
            <a:srgbClr val="2A3B5C"/>
          </a:solidFill>
          <a:ln w="19050">
            <a:solidFill>
              <a:srgbClr val="D4A84B"/>
            </a:solidFill>
            <a:prstDash val="solid"/>
          </a:ln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6280" y="1600200"/>
            <a:ext cx="457200" cy="45720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114800" y="2103120"/>
            <a:ext cx="12801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D4A84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车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3566160" y="2743200"/>
            <a:ext cx="237744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SU7/YU7</a:t>
            </a:r>
            <a:endParaRPr lang="en-US" sz="1100" dirty="0"/>
          </a:p>
        </p:txBody>
      </p:sp>
      <p:sp>
        <p:nvSpPr>
          <p:cNvPr id="15" name="Text 11"/>
          <p:cNvSpPr/>
          <p:nvPr/>
        </p:nvSpPr>
        <p:spPr>
          <a:xfrm>
            <a:off x="3566160" y="3063240"/>
            <a:ext cx="237744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D4A84B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41.1万台/年</a:t>
            </a:r>
            <a:endParaRPr lang="en-US" sz="1600" dirty="0"/>
          </a:p>
        </p:txBody>
      </p:sp>
      <p:sp>
        <p:nvSpPr>
          <p:cNvPr id="16" name="Text 12"/>
          <p:cNvSpPr/>
          <p:nvPr/>
        </p:nvSpPr>
        <p:spPr>
          <a:xfrm>
            <a:off x="3566160" y="3383280"/>
            <a:ext cx="237744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出行习惯/位置/场景</a:t>
            </a:r>
            <a:endParaRPr lang="en-US" sz="900" dirty="0"/>
          </a:p>
        </p:txBody>
      </p:sp>
      <p:sp>
        <p:nvSpPr>
          <p:cNvPr id="17" name="Shape 13"/>
          <p:cNvSpPr/>
          <p:nvPr/>
        </p:nvSpPr>
        <p:spPr>
          <a:xfrm>
            <a:off x="6858000" y="1371600"/>
            <a:ext cx="1280160" cy="1280160"/>
          </a:xfrm>
          <a:prstGeom prst="ellipse">
            <a:avLst/>
          </a:prstGeom>
          <a:solidFill>
            <a:srgbClr val="2A3B5C"/>
          </a:solidFill>
          <a:ln w="19050">
            <a:solidFill>
              <a:srgbClr val="D4A84B"/>
            </a:solidFill>
            <a:prstDash val="solid"/>
          </a:ln>
        </p:spPr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9480" y="1600200"/>
            <a:ext cx="457200" cy="457200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6858000" y="2103120"/>
            <a:ext cx="128016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D4A84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家</a:t>
            </a:r>
            <a:endParaRPr lang="en-US" sz="1400" dirty="0"/>
          </a:p>
        </p:txBody>
      </p:sp>
      <p:sp>
        <p:nvSpPr>
          <p:cNvPr id="20" name="Text 15"/>
          <p:cNvSpPr/>
          <p:nvPr/>
        </p:nvSpPr>
        <p:spPr>
          <a:xfrm>
            <a:off x="6309360" y="2743200"/>
            <a:ext cx="237744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全屋智能</a:t>
            </a:r>
            <a:endParaRPr lang="en-US" sz="1100" dirty="0"/>
          </a:p>
        </p:txBody>
      </p:sp>
      <p:sp>
        <p:nvSpPr>
          <p:cNvPr id="21" name="Text 16"/>
          <p:cNvSpPr/>
          <p:nvPr/>
        </p:nvSpPr>
        <p:spPr>
          <a:xfrm>
            <a:off x="6309360" y="3063240"/>
            <a:ext cx="237744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D4A84B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10.79亿台</a:t>
            </a:r>
            <a:endParaRPr lang="en-US" sz="1600" dirty="0"/>
          </a:p>
        </p:txBody>
      </p:sp>
      <p:sp>
        <p:nvSpPr>
          <p:cNvPr id="22" name="Text 17"/>
          <p:cNvSpPr/>
          <p:nvPr/>
        </p:nvSpPr>
        <p:spPr>
          <a:xfrm>
            <a:off x="6309360" y="3383280"/>
            <a:ext cx="237744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生活习惯/环境/能耗</a:t>
            </a:r>
            <a:endParaRPr lang="en-US" sz="900" dirty="0"/>
          </a:p>
        </p:txBody>
      </p:sp>
      <p:sp>
        <p:nvSpPr>
          <p:cNvPr id="23" name="Text 18"/>
          <p:cNvSpPr/>
          <p:nvPr/>
        </p:nvSpPr>
        <p:spPr>
          <a:xfrm>
            <a:off x="2834640" y="1828800"/>
            <a:ext cx="45720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D4A84B"/>
                </a:solidFill>
              </a:rPr>
              <a:t>→</a:t>
            </a:r>
            <a:endParaRPr lang="en-US" sz="2400" dirty="0"/>
          </a:p>
        </p:txBody>
      </p:sp>
      <p:sp>
        <p:nvSpPr>
          <p:cNvPr id="24" name="Text 19"/>
          <p:cNvSpPr/>
          <p:nvPr/>
        </p:nvSpPr>
        <p:spPr>
          <a:xfrm>
            <a:off x="5577840" y="1828800"/>
            <a:ext cx="45720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D4A84B"/>
                </a:solidFill>
              </a:rPr>
              <a:t>→</a:t>
            </a:r>
            <a:endParaRPr lang="en-US" sz="2400" dirty="0"/>
          </a:p>
        </p:txBody>
      </p:sp>
      <p:sp>
        <p:nvSpPr>
          <p:cNvPr id="25" name="Shape 20"/>
          <p:cNvSpPr/>
          <p:nvPr/>
        </p:nvSpPr>
        <p:spPr>
          <a:xfrm>
            <a:off x="457200" y="3840480"/>
            <a:ext cx="8229600" cy="822960"/>
          </a:xfrm>
          <a:prstGeom prst="rect">
            <a:avLst/>
          </a:prstGeom>
          <a:solidFill>
            <a:srgbClr val="2A3B5C"/>
          </a:solidFill>
        </p:spPr>
      </p:sp>
      <p:sp>
        <p:nvSpPr>
          <p:cNvPr id="26" name="Shape 21"/>
          <p:cNvSpPr/>
          <p:nvPr/>
        </p:nvSpPr>
        <p:spPr>
          <a:xfrm>
            <a:off x="457200" y="3840480"/>
            <a:ext cx="54864" cy="822960"/>
          </a:xfrm>
          <a:prstGeom prst="rect">
            <a:avLst/>
          </a:prstGeom>
          <a:solidFill>
            <a:srgbClr val="D4A84B"/>
          </a:solidFill>
        </p:spPr>
      </p:sp>
      <p:sp>
        <p:nvSpPr>
          <p:cNvPr id="27" name="Text 22"/>
          <p:cNvSpPr/>
          <p:nvPr/>
        </p:nvSpPr>
        <p:spPr>
          <a:xfrm>
            <a:off x="640080" y="3886200"/>
            <a:ext cx="786384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4A84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竞争壁垒：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三端数据打通后，小米掌握用户“24小时全场景”行为数据。华为只能覆盖“手机+家”，海尔只能覆盖“家”——这是不可复制的结构性优势。</a:t>
            </a:r>
            <a:endParaRPr lang="en-US" sz="1100" dirty="0"/>
          </a:p>
        </p:txBody>
      </p:sp>
      <p:sp>
        <p:nvSpPr>
          <p:cNvPr id="28" name="Text 23"/>
          <p:cNvSpPr/>
          <p:nvPr/>
        </p:nvSpPr>
        <p:spPr>
          <a:xfrm>
            <a:off x="8229600" y="4709160"/>
            <a:ext cx="73152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9 / 16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A274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五、战略路线图：三阶段迈进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457200" y="777240"/>
            <a:ext cx="8229600" cy="411480"/>
          </a:xfrm>
          <a:prstGeom prst="rect">
            <a:avLst/>
          </a:prstGeom>
          <a:solidFill>
            <a:srgbClr val="FFF8E1"/>
          </a:solidFill>
        </p:spPr>
      </p:sp>
      <p:sp>
        <p:nvSpPr>
          <p:cNvPr id="4" name="Shape 2"/>
          <p:cNvSpPr/>
          <p:nvPr/>
        </p:nvSpPr>
        <p:spPr>
          <a:xfrm>
            <a:off x="457200" y="777240"/>
            <a:ext cx="54864" cy="411480"/>
          </a:xfrm>
          <a:prstGeom prst="rect">
            <a:avLst/>
          </a:prstGeom>
          <a:solidFill>
            <a:srgbClr val="D4A84B"/>
          </a:solidFill>
        </p:spPr>
      </p:sp>
      <p:sp>
        <p:nvSpPr>
          <p:cNvPr id="5" name="Text 3"/>
          <p:cNvSpPr/>
          <p:nvPr/>
        </p:nvSpPr>
        <p:spPr>
          <a:xfrm>
            <a:off x="640080" y="777240"/>
            <a:ext cx="795528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4A84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◆ 观点：</a:t>
            </a:r>
            <a:r>
              <a:rPr lang="en-US" sz="11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基础期培育习惯→加速期推出订阅→收获期实现“ARPU+规模”双突破</a:t>
            </a:r>
            <a:endParaRPr lang="en-US" sz="11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/>
        </p:nvGraphicFramePr>
        <p:xfrm>
          <a:off x="457200" y="1371600"/>
          <a:ext cx="8229600" cy="2377440"/>
        </p:xfrm>
        <a:graphic>
          <a:graphicData uri="http://schemas.openxmlformats.org/drawingml/2006/table">
            <a:tbl>
              <a:tblPr/>
              <a:tblGrid>
                <a:gridCol w="1371600"/>
                <a:gridCol w="2286000"/>
                <a:gridCol w="2286000"/>
                <a:gridCol w="2286000"/>
              </a:tblGrid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0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2026H2-2027</a:t>
                      </a:r>
                      <a:endParaRPr lang="en-US" sz="10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基础期</a:t>
                      </a:r>
                      <a:endParaRPr lang="en-US" sz="10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2027-2028</a:t>
                      </a:r>
                      <a:endParaRPr lang="en-US" sz="10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加速期</a:t>
                      </a:r>
                      <a:endParaRPr lang="en-US" sz="10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2028-2030</a:t>
                      </a:r>
                      <a:endParaRPr lang="en-US" sz="10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收获期</a:t>
                      </a:r>
                      <a:endParaRPr lang="en-US" sz="10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744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战略一</a:t>
                      </a:r>
                      <a:endParaRPr lang="en-US" sz="9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AI服务</a:t>
                      </a:r>
                      <a:endParaRPr lang="en-US" sz="9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2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小爱接入大模型，推出“智慧场景推荐”免费功能</a:t>
                      </a:r>
                      <a:endParaRPr lang="en-US" sz="9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上线“全屋智能Pro”订阅，目标付费用户100万</a:t>
                      </a:r>
                      <a:endParaRPr lang="en-US" sz="9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ARPU达200元，订阅收入占IoT&gt;15%</a:t>
                      </a:r>
                      <a:endParaRPr lang="en-US" sz="9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战略二</a:t>
                      </a:r>
                      <a:endParaRPr lang="en-US" sz="9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双引擎</a:t>
                      </a:r>
                      <a:endParaRPr lang="en-US" sz="9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推出¥999入门套装，建立下沉专属产品线</a:t>
                      </a:r>
                      <a:endParaRPr lang="en-US" sz="9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发布“宝安版”适老套装，对接政府补贴</a:t>
                      </a:r>
                      <a:endParaRPr lang="en-US" sz="9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下沉占比45%，适老营收突碴50亿</a:t>
                      </a:r>
                      <a:endParaRPr lang="en-US" sz="9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战略三</a:t>
                      </a:r>
                      <a:endParaRPr lang="en-US" sz="9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飞轮</a:t>
                      </a:r>
                      <a:endParaRPr lang="en-US" sz="9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打通车机互联（回家自动开空调）</a:t>
                      </a:r>
                      <a:endParaRPr lang="en-US" sz="9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三端数据打通，推“人车家”服务包</a:t>
                      </a:r>
                      <a:endParaRPr lang="en-US" sz="9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5件+用户达3,500万，车主渗透80%</a:t>
                      </a:r>
                      <a:endParaRPr lang="en-US" sz="9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457200" y="4709160"/>
            <a:ext cx="82296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EY战略分析整理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8229600" y="4709160"/>
            <a:ext cx="73152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10 / 16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A274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六、关键风险与缓释措施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457200" y="777240"/>
            <a:ext cx="8229600" cy="411480"/>
          </a:xfrm>
          <a:prstGeom prst="rect">
            <a:avLst/>
          </a:prstGeom>
          <a:solidFill>
            <a:srgbClr val="FFF8E1"/>
          </a:solidFill>
        </p:spPr>
      </p:sp>
      <p:sp>
        <p:nvSpPr>
          <p:cNvPr id="4" name="Shape 2"/>
          <p:cNvSpPr/>
          <p:nvPr/>
        </p:nvSpPr>
        <p:spPr>
          <a:xfrm>
            <a:off x="457200" y="777240"/>
            <a:ext cx="54864" cy="411480"/>
          </a:xfrm>
          <a:prstGeom prst="rect">
            <a:avLst/>
          </a:prstGeom>
          <a:solidFill>
            <a:srgbClr val="D4A84B"/>
          </a:solidFill>
        </p:spPr>
      </p:sp>
      <p:sp>
        <p:nvSpPr>
          <p:cNvPr id="5" name="Text 3"/>
          <p:cNvSpPr/>
          <p:nvPr/>
        </p:nvSpPr>
        <p:spPr>
          <a:xfrm>
            <a:off x="640080" y="777240"/>
            <a:ext cx="795528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4A84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◆ 观点：</a:t>
            </a:r>
            <a:r>
              <a:rPr lang="en-US" sz="11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最大风险来自华为鸿蒙生态的同维竞争，以厪RPU提升不及预期的可能性</a:t>
            </a:r>
            <a:endParaRPr lang="en-US" sz="11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/>
        </p:nvGraphicFramePr>
        <p:xfrm>
          <a:off x="457200" y="1371600"/>
          <a:ext cx="8229600" cy="2560320"/>
        </p:xfrm>
        <a:graphic>
          <a:graphicData uri="http://schemas.openxmlformats.org/drawingml/2006/table">
            <a:tbl>
              <a:tblPr/>
              <a:tblGrid>
                <a:gridCol w="731520"/>
                <a:gridCol w="2194560"/>
                <a:gridCol w="2377440"/>
                <a:gridCol w="2926080"/>
              </a:tblGrid>
              <a:tr h="36576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等级</a:t>
                      </a:r>
                      <a:endParaRPr lang="en-US" sz="10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风险描述</a:t>
                      </a:r>
                      <a:endParaRPr lang="en-US" sz="10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影响</a:t>
                      </a:r>
                      <a:endParaRPr lang="en-US" sz="10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缓释措施</a:t>
                      </a:r>
                      <a:endParaRPr lang="en-US" sz="10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744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高</a:t>
                      </a:r>
                      <a:endParaRPr lang="en-US" sz="9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华为鸿蒙生态加速扩张</a:t>
                      </a:r>
                      <a:endParaRPr lang="en-US" sz="9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如鸿蒙OS成行业Android，小米丧失平台主导权</a:t>
                      </a:r>
                      <a:endParaRPr lang="en-US" sz="9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加速Vela OS开源+Matter协议绑定</a:t>
                      </a:r>
                      <a:endParaRPr lang="en-US" sz="9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高</a:t>
                      </a:r>
                      <a:endParaRPr lang="en-US" sz="9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ARPU提升不及预期</a:t>
                      </a:r>
                      <a:endParaRPr lang="en-US" sz="9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硬件低毛利模式天花板明显</a:t>
                      </a:r>
                      <a:endParaRPr lang="en-US" sz="9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先免费培育习惯，待粘性建立后再推付费</a:t>
                      </a:r>
                      <a:endParaRPr lang="en-US" sz="9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中</a:t>
                      </a:r>
                      <a:endParaRPr lang="en-US" sz="9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生态链企业独立化</a:t>
                      </a:r>
                      <a:endParaRPr lang="en-US" sz="9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生态伙伴壮大后反向竞争</a:t>
                      </a:r>
                      <a:endParaRPr lang="en-US" sz="9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将AI服务能力绑定在平台层，强化依赖</a:t>
                      </a:r>
                      <a:endParaRPr lang="en-US" sz="9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中</a:t>
                      </a:r>
                      <a:endParaRPr lang="en-US" sz="9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数据安全监管趋严</a:t>
                      </a:r>
                      <a:endParaRPr lang="en-US" sz="9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“人车家”数据打通可能受限</a:t>
                      </a:r>
                      <a:endParaRPr lang="en-US" sz="9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提前布局隐私计算+边缘计算</a:t>
                      </a:r>
                      <a:endParaRPr lang="en-US" sz="9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457200" y="4709160"/>
            <a:ext cx="82296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EY风险评估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8229600" y="4709160"/>
            <a:ext cx="73152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11 / 16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战略决策总结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822960"/>
            <a:ext cx="1828800" cy="0"/>
          </a:xfrm>
          <a:prstGeom prst="line">
            <a:avLst/>
          </a:prstGeom>
          <a:noFill/>
          <a:ln w="25400">
            <a:solidFill>
              <a:srgbClr val="D4A8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1097280"/>
            <a:ext cx="8229600" cy="914400"/>
          </a:xfrm>
          <a:prstGeom prst="rect">
            <a:avLst/>
          </a:prstGeom>
          <a:solidFill>
            <a:srgbClr val="2A3B5C"/>
          </a:solidFill>
        </p:spPr>
      </p:sp>
      <p:sp>
        <p:nvSpPr>
          <p:cNvPr id="5" name="Shape 3"/>
          <p:cNvSpPr/>
          <p:nvPr/>
        </p:nvSpPr>
        <p:spPr>
          <a:xfrm>
            <a:off x="457200" y="1097280"/>
            <a:ext cx="54864" cy="914400"/>
          </a:xfrm>
          <a:prstGeom prst="rect">
            <a:avLst/>
          </a:prstGeom>
          <a:solidFill>
            <a:srgbClr val="D4A84B"/>
          </a:solidFill>
        </p:spPr>
      </p:sp>
      <p:sp>
        <p:nvSpPr>
          <p:cNvPr id="6" name="Text 4"/>
          <p:cNvSpPr/>
          <p:nvPr/>
        </p:nvSpPr>
        <p:spPr>
          <a:xfrm>
            <a:off x="640080" y="1188720"/>
            <a:ext cx="786384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4A84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核心主张：</a:t>
            </a:r>
            <a:endParaRPr lang="en-US" sz="1400" dirty="0"/>
          </a:p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不是“连接更多设备”，而是“让每个设备更懂用户”——这是小米智能家居业务的十年战略主线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286000"/>
            <a:ext cx="2651760" cy="1645920"/>
          </a:xfrm>
          <a:prstGeom prst="rect">
            <a:avLst/>
          </a:prstGeom>
          <a:solidFill>
            <a:srgbClr val="2A3B5C"/>
          </a:solidFill>
        </p:spPr>
      </p:sp>
      <p:sp>
        <p:nvSpPr>
          <p:cNvPr id="8" name="Shape 6"/>
          <p:cNvSpPr/>
          <p:nvPr/>
        </p:nvSpPr>
        <p:spPr>
          <a:xfrm>
            <a:off x="457200" y="2286000"/>
            <a:ext cx="2651760" cy="54864"/>
          </a:xfrm>
          <a:prstGeom prst="rect">
            <a:avLst/>
          </a:prstGeom>
          <a:solidFill>
            <a:srgbClr val="2E86DE"/>
          </a:solidFill>
        </p:spPr>
      </p:sp>
      <p:sp>
        <p:nvSpPr>
          <p:cNvPr id="9" name="Text 7"/>
          <p:cNvSpPr/>
          <p:nvPr/>
        </p:nvSpPr>
        <p:spPr>
          <a:xfrm>
            <a:off x="548640" y="2377440"/>
            <a:ext cx="9144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E86DE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战略1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48640" y="2651760"/>
            <a:ext cx="246888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AI主动服务升级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48640" y="3063240"/>
            <a:ext cx="246888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打开ARPU天花板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ARPU: 114→200元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337560" y="2286000"/>
            <a:ext cx="2651760" cy="1645920"/>
          </a:xfrm>
          <a:prstGeom prst="rect">
            <a:avLst/>
          </a:prstGeom>
          <a:solidFill>
            <a:srgbClr val="2A3B5C"/>
          </a:solidFill>
        </p:spPr>
      </p:sp>
      <p:sp>
        <p:nvSpPr>
          <p:cNvPr id="13" name="Shape 11"/>
          <p:cNvSpPr/>
          <p:nvPr/>
        </p:nvSpPr>
        <p:spPr>
          <a:xfrm>
            <a:off x="3337560" y="2286000"/>
            <a:ext cx="2651760" cy="54864"/>
          </a:xfrm>
          <a:prstGeom prst="rect">
            <a:avLst/>
          </a:prstGeom>
          <a:solidFill>
            <a:srgbClr val="27AE60"/>
          </a:solidFill>
        </p:spPr>
      </p:sp>
      <p:sp>
        <p:nvSpPr>
          <p:cNvPr id="14" name="Text 12"/>
          <p:cNvSpPr/>
          <p:nvPr/>
        </p:nvSpPr>
        <p:spPr>
          <a:xfrm>
            <a:off x="3429000" y="2377440"/>
            <a:ext cx="9144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7AE60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战略2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3429000" y="2651760"/>
            <a:ext cx="246888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双引擎驱动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429000" y="3063240"/>
            <a:ext cx="246888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抓住结构性增量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下沉+适老化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6217920" y="2286000"/>
            <a:ext cx="2651760" cy="1645920"/>
          </a:xfrm>
          <a:prstGeom prst="rect">
            <a:avLst/>
          </a:prstGeom>
          <a:solidFill>
            <a:srgbClr val="2A3B5C"/>
          </a:solidFill>
        </p:spPr>
      </p:sp>
      <p:sp>
        <p:nvSpPr>
          <p:cNvPr id="18" name="Shape 16"/>
          <p:cNvSpPr/>
          <p:nvPr/>
        </p:nvSpPr>
        <p:spPr>
          <a:xfrm>
            <a:off x="6217920" y="2286000"/>
            <a:ext cx="2651760" cy="54864"/>
          </a:xfrm>
          <a:prstGeom prst="rect">
            <a:avLst/>
          </a:prstGeom>
          <a:solidFill>
            <a:srgbClr val="D4A84B"/>
          </a:solidFill>
        </p:spPr>
      </p:sp>
      <p:sp>
        <p:nvSpPr>
          <p:cNvPr id="19" name="Text 17"/>
          <p:cNvSpPr/>
          <p:nvPr/>
        </p:nvSpPr>
        <p:spPr>
          <a:xfrm>
            <a:off x="6309360" y="2377440"/>
            <a:ext cx="9144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D4A84B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战略3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6309360" y="2651760"/>
            <a:ext cx="246888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人车家数据飞轮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309360" y="3063240"/>
            <a:ext cx="2468880" cy="7315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强化生态壁垒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24h全场景数据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8229600" y="4709160"/>
            <a:ext cx="73152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12 / 16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0"/>
            <a:ext cx="8229600" cy="9144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Thank You</a:t>
            </a:r>
            <a:endParaRPr lang="en-US" sz="4400" dirty="0"/>
          </a:p>
        </p:txBody>
      </p:sp>
      <p:sp>
        <p:nvSpPr>
          <p:cNvPr id="3" name="Shape 1"/>
          <p:cNvSpPr/>
          <p:nvPr/>
        </p:nvSpPr>
        <p:spPr>
          <a:xfrm>
            <a:off x="3200400" y="2377440"/>
            <a:ext cx="2743200" cy="0"/>
          </a:xfrm>
          <a:prstGeom prst="line">
            <a:avLst/>
          </a:prstGeom>
          <a:noFill/>
          <a:ln w="25400">
            <a:solidFill>
              <a:srgbClr val="D4A84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2743200"/>
            <a:ext cx="822960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D4A84B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EY | Strategy &amp; Transactions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57200" y="3474720"/>
            <a:ext cx="822960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本报告仅供内部研究参考，不构成投资建议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报告结构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822960"/>
            <a:ext cx="1828800" cy="0"/>
          </a:xfrm>
          <a:prstGeom prst="line">
            <a:avLst/>
          </a:prstGeom>
          <a:noFill/>
          <a:ln w="25400">
            <a:solidFill>
              <a:srgbClr val="D4A84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188720"/>
            <a:ext cx="64008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D4A84B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01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280160" y="1188720"/>
            <a:ext cx="36576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战略环境诊断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280160" y="1508760"/>
            <a:ext cx="64008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行业规模、PEST、竞争格局、产业链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1280160" y="1965960"/>
            <a:ext cx="7315200" cy="0"/>
          </a:xfrm>
          <a:prstGeom prst="line">
            <a:avLst/>
          </a:prstGeom>
          <a:noFill/>
          <a:ln w="6350">
            <a:solidFill>
              <a:srgbClr val="2A3B5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2103120"/>
            <a:ext cx="64008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D4A84B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02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280160" y="2103120"/>
            <a:ext cx="36576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小米竞争力诊断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280160" y="2423160"/>
            <a:ext cx="64008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SWOT、竞争公式、对标分析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1280160" y="2880360"/>
            <a:ext cx="7315200" cy="0"/>
          </a:xfrm>
          <a:prstGeom prst="line">
            <a:avLst/>
          </a:prstGeom>
          <a:noFill/>
          <a:ln w="6350">
            <a:solidFill>
              <a:srgbClr val="2A3B5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3017520"/>
            <a:ext cx="64008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D4A84B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03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1280160" y="3017520"/>
            <a:ext cx="36576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三大战略举措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280160" y="3337560"/>
            <a:ext cx="64008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AI服务升级、双引擎、数据飞轮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1280160" y="3794760"/>
            <a:ext cx="7315200" cy="0"/>
          </a:xfrm>
          <a:prstGeom prst="line">
            <a:avLst/>
          </a:prstGeom>
          <a:noFill/>
          <a:ln w="6350">
            <a:solidFill>
              <a:srgbClr val="2A3B5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3931920"/>
            <a:ext cx="64008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D4A84B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04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1280160" y="3931920"/>
            <a:ext cx="36576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战略路线图与风险管理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280160" y="4251960"/>
            <a:ext cx="64008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三阶段路线图、关键风险缓释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8229600" y="4709160"/>
            <a:ext cx="73152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 / 16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A274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457200" y="822960"/>
            <a:ext cx="8229600" cy="1097280"/>
          </a:xfrm>
          <a:prstGeom prst="rect">
            <a:avLst/>
          </a:prstGeom>
          <a:solidFill>
            <a:srgbClr val="1A2744"/>
          </a:solidFill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960120"/>
            <a:ext cx="320040" cy="3200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97280" y="868680"/>
            <a:ext cx="731520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D4A84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核心结论：小米需要从“设备连接平台”向“智慧生活操作系统”转型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097280" y="1280160"/>
            <a:ext cx="7315200" cy="5486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生态规模全球第一（10.79亿台），但ARPU仅114元/台/年——“大而不强”风险显现。以AI大模型驱动的“主动服务”实现从“硬件卖一次”到“服务收一生”的升级。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457200" y="2148840"/>
            <a:ext cx="2606040" cy="2103120"/>
          </a:xfrm>
          <a:prstGeom prst="rect">
            <a:avLst/>
          </a:prstGeom>
          <a:solidFill>
            <a:srgbClr val="FFFFFF"/>
          </a:solidFill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457200" y="2148840"/>
            <a:ext cx="2606040" cy="54864"/>
          </a:xfrm>
          <a:prstGeom prst="rect">
            <a:avLst/>
          </a:prstGeom>
          <a:solidFill>
            <a:srgbClr val="2E86DE"/>
          </a:solidFill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040" y="2331720"/>
            <a:ext cx="457200" cy="4572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94360" y="2880360"/>
            <a:ext cx="233172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274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战略一：AI主动服务升级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594360" y="3337560"/>
            <a:ext cx="233172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打开ARPU天花板，目标从114→200元</a:t>
            </a:r>
            <a:endParaRPr lang="en-US" sz="1000" dirty="0"/>
          </a:p>
        </p:txBody>
      </p:sp>
      <p:sp>
        <p:nvSpPr>
          <p:cNvPr id="12" name="Shape 8"/>
          <p:cNvSpPr/>
          <p:nvPr/>
        </p:nvSpPr>
        <p:spPr>
          <a:xfrm>
            <a:off x="3291840" y="2148840"/>
            <a:ext cx="2606040" cy="2103120"/>
          </a:xfrm>
          <a:prstGeom prst="rect">
            <a:avLst/>
          </a:prstGeom>
          <a:solidFill>
            <a:srgbClr val="FFFFFF"/>
          </a:solidFill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3291840" y="2148840"/>
            <a:ext cx="2606040" cy="54864"/>
          </a:xfrm>
          <a:prstGeom prst="rect">
            <a:avLst/>
          </a:prstGeom>
          <a:solidFill>
            <a:srgbClr val="27AE60"/>
          </a:solidFill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7680" y="2331720"/>
            <a:ext cx="457200" cy="45720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3429000" y="2880360"/>
            <a:ext cx="233172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274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战略二：双引擎驱动</a:t>
            </a:r>
            <a:endParaRPr lang="en-US" sz="1200" dirty="0"/>
          </a:p>
        </p:txBody>
      </p:sp>
      <p:sp>
        <p:nvSpPr>
          <p:cNvPr id="16" name="Text 11"/>
          <p:cNvSpPr/>
          <p:nvPr/>
        </p:nvSpPr>
        <p:spPr>
          <a:xfrm>
            <a:off x="3429000" y="3337560"/>
            <a:ext cx="233172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下沉市场+适老化，抓住结构性增量</a:t>
            </a:r>
            <a:endParaRPr lang="en-US" sz="1000" dirty="0"/>
          </a:p>
        </p:txBody>
      </p:sp>
      <p:sp>
        <p:nvSpPr>
          <p:cNvPr id="17" name="Shape 12"/>
          <p:cNvSpPr/>
          <p:nvPr/>
        </p:nvSpPr>
        <p:spPr>
          <a:xfrm>
            <a:off x="6126480" y="2148840"/>
            <a:ext cx="2606040" cy="2103120"/>
          </a:xfrm>
          <a:prstGeom prst="rect">
            <a:avLst/>
          </a:prstGeom>
          <a:solidFill>
            <a:srgbClr val="FFFFFF"/>
          </a:solidFill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6126480" y="2148840"/>
            <a:ext cx="2606040" cy="54864"/>
          </a:xfrm>
          <a:prstGeom prst="rect">
            <a:avLst/>
          </a:prstGeom>
          <a:solidFill>
            <a:srgbClr val="D4A84B"/>
          </a:solidFill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2320" y="2331720"/>
            <a:ext cx="457200" cy="45720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6263640" y="2880360"/>
            <a:ext cx="233172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274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战略三：人车家数据飞轮</a:t>
            </a:r>
            <a:endParaRPr lang="en-US" sz="1200" dirty="0"/>
          </a:p>
        </p:txBody>
      </p:sp>
      <p:sp>
        <p:nvSpPr>
          <p:cNvPr id="21" name="Text 15"/>
          <p:cNvSpPr/>
          <p:nvPr/>
        </p:nvSpPr>
        <p:spPr>
          <a:xfrm>
            <a:off x="6263640" y="3337560"/>
            <a:ext cx="2331720" cy="6400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强化生态壁垒，24h全场景数据</a:t>
            </a:r>
            <a:endParaRPr lang="en-US" sz="1000" dirty="0"/>
          </a:p>
        </p:txBody>
      </p:sp>
      <p:sp>
        <p:nvSpPr>
          <p:cNvPr id="22" name="Text 16"/>
          <p:cNvSpPr/>
          <p:nvPr/>
        </p:nvSpPr>
        <p:spPr>
          <a:xfrm>
            <a:off x="457200" y="4709160"/>
            <a:ext cx="82296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数据来源：小米2025年年报、IDC、EY分析</a:t>
            </a:r>
            <a:endParaRPr lang="en-US" sz="800" dirty="0"/>
          </a:p>
        </p:txBody>
      </p:sp>
      <p:sp>
        <p:nvSpPr>
          <p:cNvPr id="23" name="Text 17"/>
          <p:cNvSpPr/>
          <p:nvPr/>
        </p:nvSpPr>
        <p:spPr>
          <a:xfrm>
            <a:off x="8229600" y="4709160"/>
            <a:ext cx="73152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2 / 16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A274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一、市场规模：万亿级市场，渗透率仅~14.5%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457200" y="777240"/>
            <a:ext cx="8229600" cy="411480"/>
          </a:xfrm>
          <a:prstGeom prst="rect">
            <a:avLst/>
          </a:prstGeom>
          <a:solidFill>
            <a:srgbClr val="FFF8E1"/>
          </a:solidFill>
        </p:spPr>
      </p:sp>
      <p:sp>
        <p:nvSpPr>
          <p:cNvPr id="4" name="Shape 2"/>
          <p:cNvSpPr/>
          <p:nvPr/>
        </p:nvSpPr>
        <p:spPr>
          <a:xfrm>
            <a:off x="457200" y="777240"/>
            <a:ext cx="54864" cy="411480"/>
          </a:xfrm>
          <a:prstGeom prst="rect">
            <a:avLst/>
          </a:prstGeom>
          <a:solidFill>
            <a:srgbClr val="D4A84B"/>
          </a:solidFill>
        </p:spPr>
      </p:sp>
      <p:sp>
        <p:nvSpPr>
          <p:cNvPr id="5" name="Text 3"/>
          <p:cNvSpPr/>
          <p:nvPr/>
        </p:nvSpPr>
        <p:spPr>
          <a:xfrm>
            <a:off x="640080" y="777240"/>
            <a:ext cx="795528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4A84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◆ 观点：</a:t>
            </a:r>
            <a:r>
              <a:rPr lang="en-US" sz="11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行业处于增长中早期，窗口期至少还5年，“连接红利期”向“智慧服务期”过渡</a:t>
            </a:r>
            <a:endParaRPr lang="en-US" sz="1100" dirty="0"/>
          </a:p>
        </p:txBody>
      </p:sp>
      <p:graphicFrame>
        <p:nvGraphicFramePr>
          <p:cNvPr id="6" name="Chart 0"/>
          <p:cNvGraphicFramePr/>
          <p:nvPr/>
        </p:nvGraphicFramePr>
        <p:xfrm>
          <a:off x="457200" y="1371600"/>
          <a:ext cx="5029200" cy="2926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7" name="Shape 4"/>
          <p:cNvSpPr/>
          <p:nvPr/>
        </p:nvSpPr>
        <p:spPr>
          <a:xfrm>
            <a:off x="5852160" y="1371600"/>
            <a:ext cx="2834640" cy="594360"/>
          </a:xfrm>
          <a:prstGeom prst="rect">
            <a:avLst/>
          </a:prstGeom>
          <a:solidFill>
            <a:srgbClr val="FFFFFF"/>
          </a:solidFill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5989320" y="1371600"/>
            <a:ext cx="118872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2744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1.2万亿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7178040" y="1371600"/>
            <a:ext cx="137160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2025年市场规模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5852160" y="2084832"/>
            <a:ext cx="2834640" cy="594360"/>
          </a:xfrm>
          <a:prstGeom prst="rect">
            <a:avLst/>
          </a:prstGeom>
          <a:solidFill>
            <a:srgbClr val="FFFFFF"/>
          </a:solidFill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5989320" y="2084832"/>
            <a:ext cx="118872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2744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~14.5%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7178040" y="2084832"/>
            <a:ext cx="137160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家庭渗透率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5852160" y="2798064"/>
            <a:ext cx="2834640" cy="594360"/>
          </a:xfrm>
          <a:prstGeom prst="rect">
            <a:avLst/>
          </a:prstGeom>
          <a:solidFill>
            <a:srgbClr val="FFFFFF"/>
          </a:solidFill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5989320" y="2798064"/>
            <a:ext cx="118872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2744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5.4亿台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7178040" y="2798064"/>
            <a:ext cx="137160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2025年设备出货量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5852160" y="3511296"/>
            <a:ext cx="2834640" cy="594360"/>
          </a:xfrm>
          <a:prstGeom prst="rect">
            <a:avLst/>
          </a:prstGeom>
          <a:solidFill>
            <a:srgbClr val="FFFFFF"/>
          </a:solidFill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7" name="Text 14"/>
          <p:cNvSpPr/>
          <p:nvPr/>
        </p:nvSpPr>
        <p:spPr>
          <a:xfrm>
            <a:off x="5989320" y="3511296"/>
            <a:ext cx="118872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2744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18.7%</a:t>
            </a:r>
            <a:endParaRPr lang="en-US" sz="1800" dirty="0"/>
          </a:p>
        </p:txBody>
      </p:sp>
      <p:sp>
        <p:nvSpPr>
          <p:cNvPr id="18" name="Text 15"/>
          <p:cNvSpPr/>
          <p:nvPr/>
        </p:nvSpPr>
        <p:spPr>
          <a:xfrm>
            <a:off x="7178040" y="3511296"/>
            <a:ext cx="137160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年复合增长率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457200" y="4709160"/>
            <a:ext cx="82296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数据来源：CSHIA、智研咨询、中商产业研究院、IDC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8229600" y="4709160"/>
            <a:ext cx="73152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3 / 16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A274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二、竞争格局：三足鼎立，CR3=88%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457200" y="777240"/>
            <a:ext cx="8229600" cy="411480"/>
          </a:xfrm>
          <a:prstGeom prst="rect">
            <a:avLst/>
          </a:prstGeom>
          <a:solidFill>
            <a:srgbClr val="FFF8E1"/>
          </a:solidFill>
        </p:spPr>
      </p:sp>
      <p:sp>
        <p:nvSpPr>
          <p:cNvPr id="4" name="Shape 2"/>
          <p:cNvSpPr/>
          <p:nvPr/>
        </p:nvSpPr>
        <p:spPr>
          <a:xfrm>
            <a:off x="457200" y="777240"/>
            <a:ext cx="54864" cy="411480"/>
          </a:xfrm>
          <a:prstGeom prst="rect">
            <a:avLst/>
          </a:prstGeom>
          <a:solidFill>
            <a:srgbClr val="D4A84B"/>
          </a:solidFill>
        </p:spPr>
      </p:sp>
      <p:sp>
        <p:nvSpPr>
          <p:cNvPr id="5" name="Text 3"/>
          <p:cNvSpPr/>
          <p:nvPr/>
        </p:nvSpPr>
        <p:spPr>
          <a:xfrm>
            <a:off x="640080" y="777240"/>
            <a:ext cx="795528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4A84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◆ 观点：</a:t>
            </a:r>
            <a:r>
              <a:rPr lang="en-US" sz="11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竞争核心已从“设备出货量”转向“生态连接数×场景深度×ARPU值”</a:t>
            </a:r>
            <a:endParaRPr lang="en-US" sz="1100" dirty="0"/>
          </a:p>
        </p:txBody>
      </p:sp>
      <p:graphicFrame>
        <p:nvGraphicFramePr>
          <p:cNvPr id="6" name="Chart 0"/>
          <p:cNvGraphicFramePr/>
          <p:nvPr/>
        </p:nvGraphicFramePr>
        <p:xfrm>
          <a:off x="274320" y="1325880"/>
          <a:ext cx="3840480" cy="2926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7" name="Shape 4"/>
          <p:cNvSpPr/>
          <p:nvPr/>
        </p:nvSpPr>
        <p:spPr>
          <a:xfrm>
            <a:off x="4389120" y="1371600"/>
            <a:ext cx="4297680" cy="914400"/>
          </a:xfrm>
          <a:prstGeom prst="rect">
            <a:avLst/>
          </a:prstGeom>
          <a:solidFill>
            <a:srgbClr val="FFFFFF"/>
          </a:solidFill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4389120" y="1371600"/>
            <a:ext cx="54864" cy="914400"/>
          </a:xfrm>
          <a:prstGeom prst="rect">
            <a:avLst/>
          </a:prstGeom>
          <a:solidFill>
            <a:srgbClr val="1A2744"/>
          </a:solidFill>
        </p:spPr>
      </p:sp>
      <p:sp>
        <p:nvSpPr>
          <p:cNvPr id="9" name="Text 6"/>
          <p:cNvSpPr/>
          <p:nvPr/>
        </p:nvSpPr>
        <p:spPr>
          <a:xfrm>
            <a:off x="4572000" y="1371600"/>
            <a:ext cx="82296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274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小米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5394960" y="1371600"/>
            <a:ext cx="73152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2744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38%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6126480" y="1371600"/>
            <a:ext cx="237744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10.79亿台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4572000" y="1828800"/>
            <a:ext cx="393192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生态规模全球第一 | 硬件引流+互联网变现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4389120" y="2423160"/>
            <a:ext cx="4297680" cy="914400"/>
          </a:xfrm>
          <a:prstGeom prst="rect">
            <a:avLst/>
          </a:prstGeom>
          <a:solidFill>
            <a:srgbClr val="FFFFFF"/>
          </a:solidFill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4389120" y="2423160"/>
            <a:ext cx="54864" cy="914400"/>
          </a:xfrm>
          <a:prstGeom prst="rect">
            <a:avLst/>
          </a:prstGeom>
          <a:solidFill>
            <a:srgbClr val="2E86DE"/>
          </a:solidFill>
        </p:spPr>
      </p:sp>
      <p:sp>
        <p:nvSpPr>
          <p:cNvPr id="15" name="Text 12"/>
          <p:cNvSpPr/>
          <p:nvPr/>
        </p:nvSpPr>
        <p:spPr>
          <a:xfrm>
            <a:off x="4572000" y="2423160"/>
            <a:ext cx="82296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274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海尔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5394960" y="2423160"/>
            <a:ext cx="73152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E86DE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31%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6126480" y="2423160"/>
            <a:ext cx="237744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1.3亿用户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4572000" y="2880360"/>
            <a:ext cx="393192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场景深度行业领先 | 制造+渠道+场景运营</a:t>
            </a:r>
            <a:endParaRPr lang="en-US" sz="900" dirty="0"/>
          </a:p>
        </p:txBody>
      </p:sp>
      <p:sp>
        <p:nvSpPr>
          <p:cNvPr id="19" name="Shape 16"/>
          <p:cNvSpPr/>
          <p:nvPr/>
        </p:nvSpPr>
        <p:spPr>
          <a:xfrm>
            <a:off x="4389120" y="3474720"/>
            <a:ext cx="4297680" cy="914400"/>
          </a:xfrm>
          <a:prstGeom prst="rect">
            <a:avLst/>
          </a:prstGeom>
          <a:solidFill>
            <a:srgbClr val="FFFFFF"/>
          </a:solidFill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0" name="Shape 17"/>
          <p:cNvSpPr/>
          <p:nvPr/>
        </p:nvSpPr>
        <p:spPr>
          <a:xfrm>
            <a:off x="4389120" y="3474720"/>
            <a:ext cx="54864" cy="914400"/>
          </a:xfrm>
          <a:prstGeom prst="rect">
            <a:avLst/>
          </a:prstGeom>
          <a:solidFill>
            <a:srgbClr val="D4A84B"/>
          </a:solidFill>
        </p:spPr>
      </p:sp>
      <p:sp>
        <p:nvSpPr>
          <p:cNvPr id="21" name="Text 18"/>
          <p:cNvSpPr/>
          <p:nvPr/>
        </p:nvSpPr>
        <p:spPr>
          <a:xfrm>
            <a:off x="4572000" y="3474720"/>
            <a:ext cx="82296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274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华为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5394960" y="3474720"/>
            <a:ext cx="73152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D4A84B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19%</a:t>
            </a:r>
            <a:endParaRPr lang="en-US" sz="1800" dirty="0"/>
          </a:p>
        </p:txBody>
      </p:sp>
      <p:sp>
        <p:nvSpPr>
          <p:cNvPr id="23" name="Text 20"/>
          <p:cNvSpPr/>
          <p:nvPr/>
        </p:nvSpPr>
        <p:spPr>
          <a:xfrm>
            <a:off x="6126480" y="3474720"/>
            <a:ext cx="237744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10亿+台</a:t>
            </a:r>
            <a:endParaRPr lang="en-US" sz="1000" dirty="0"/>
          </a:p>
        </p:txBody>
      </p:sp>
      <p:sp>
        <p:nvSpPr>
          <p:cNvPr id="24" name="Text 21"/>
          <p:cNvSpPr/>
          <p:nvPr/>
        </p:nvSpPr>
        <p:spPr>
          <a:xfrm>
            <a:off x="4572000" y="3931920"/>
            <a:ext cx="393192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技术深度行业第一 | OS+芯片+通信全栈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457200" y="4709160"/>
            <a:ext cx="82296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数据来源：IDC 2024、各公司2025年年报</a:t>
            </a:r>
            <a:endParaRPr lang="en-US" sz="800" dirty="0"/>
          </a:p>
        </p:txBody>
      </p:sp>
      <p:sp>
        <p:nvSpPr>
          <p:cNvPr id="26" name="Text 23"/>
          <p:cNvSpPr/>
          <p:nvPr/>
        </p:nvSpPr>
        <p:spPr>
          <a:xfrm>
            <a:off x="8229600" y="4709160"/>
            <a:ext cx="73152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4 / 16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A274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三、小米智能家居SWOT分析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457200" y="777240"/>
            <a:ext cx="8229600" cy="411480"/>
          </a:xfrm>
          <a:prstGeom prst="rect">
            <a:avLst/>
          </a:prstGeom>
          <a:solidFill>
            <a:srgbClr val="FFF8E1"/>
          </a:solidFill>
        </p:spPr>
      </p:sp>
      <p:sp>
        <p:nvSpPr>
          <p:cNvPr id="4" name="Shape 2"/>
          <p:cNvSpPr/>
          <p:nvPr/>
        </p:nvSpPr>
        <p:spPr>
          <a:xfrm>
            <a:off x="457200" y="777240"/>
            <a:ext cx="54864" cy="411480"/>
          </a:xfrm>
          <a:prstGeom prst="rect">
            <a:avLst/>
          </a:prstGeom>
          <a:solidFill>
            <a:srgbClr val="D4A84B"/>
          </a:solidFill>
        </p:spPr>
      </p:sp>
      <p:sp>
        <p:nvSpPr>
          <p:cNvPr id="5" name="Text 3"/>
          <p:cNvSpPr/>
          <p:nvPr/>
        </p:nvSpPr>
        <p:spPr>
          <a:xfrm>
            <a:off x="640080" y="777240"/>
            <a:ext cx="795528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4A84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◆ 观点：</a:t>
            </a:r>
            <a:r>
              <a:rPr lang="en-US" sz="11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核心矛盾：规模与变现的失衡——ARPU值仅114元/台/年，生态价值远未充分释放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57200" y="1371600"/>
            <a:ext cx="3977640" cy="1600200"/>
          </a:xfrm>
          <a:prstGeom prst="rect">
            <a:avLst/>
          </a:prstGeom>
          <a:solidFill>
            <a:srgbClr val="E8F5E9"/>
          </a:solidFill>
        </p:spPr>
      </p:sp>
      <p:sp>
        <p:nvSpPr>
          <p:cNvPr id="7" name="Shape 5"/>
          <p:cNvSpPr/>
          <p:nvPr/>
        </p:nvSpPr>
        <p:spPr>
          <a:xfrm>
            <a:off x="457200" y="1371600"/>
            <a:ext cx="3977640" cy="320040"/>
          </a:xfrm>
          <a:prstGeom prst="rect">
            <a:avLst/>
          </a:prstGeom>
          <a:solidFill>
            <a:srgbClr val="2E7D32"/>
          </a:solidFill>
        </p:spPr>
      </p:sp>
      <p:sp>
        <p:nvSpPr>
          <p:cNvPr id="8" name="Text 6"/>
          <p:cNvSpPr/>
          <p:nvPr/>
        </p:nvSpPr>
        <p:spPr>
          <a:xfrm>
            <a:off x="548640" y="1371600"/>
            <a:ext cx="36576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S 优势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94360" y="1737360"/>
            <a:ext cx="3657600" cy="11887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10.79亿台网络效应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200+品类覆盖95%场景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‘人车家’闭环独一无二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Vela OS开源生态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663440" y="1371600"/>
            <a:ext cx="3977640" cy="1600200"/>
          </a:xfrm>
          <a:prstGeom prst="rect">
            <a:avLst/>
          </a:prstGeom>
          <a:solidFill>
            <a:srgbClr val="FFF3E0"/>
          </a:solidFill>
        </p:spPr>
      </p:sp>
      <p:sp>
        <p:nvSpPr>
          <p:cNvPr id="11" name="Shape 9"/>
          <p:cNvSpPr/>
          <p:nvPr/>
        </p:nvSpPr>
        <p:spPr>
          <a:xfrm>
            <a:off x="4663440" y="1371600"/>
            <a:ext cx="3977640" cy="320040"/>
          </a:xfrm>
          <a:prstGeom prst="rect">
            <a:avLst/>
          </a:prstGeom>
          <a:solidFill>
            <a:srgbClr val="E65100"/>
          </a:solidFill>
        </p:spPr>
      </p:sp>
      <p:sp>
        <p:nvSpPr>
          <p:cNvPr id="12" name="Text 10"/>
          <p:cNvSpPr/>
          <p:nvPr/>
        </p:nvSpPr>
        <p:spPr>
          <a:xfrm>
            <a:off x="4754880" y="1371600"/>
            <a:ext cx="36576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W 劣势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800600" y="1737360"/>
            <a:ext cx="3657600" cy="11887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ARPU值偏低（114元）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大家电品牌认知差距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专业安装服务较弱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硬件低毛利风险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57200" y="3154680"/>
            <a:ext cx="3977640" cy="1600200"/>
          </a:xfrm>
          <a:prstGeom prst="rect">
            <a:avLst/>
          </a:prstGeom>
          <a:solidFill>
            <a:srgbClr val="E3F2FD"/>
          </a:solidFill>
        </p:spPr>
      </p:sp>
      <p:sp>
        <p:nvSpPr>
          <p:cNvPr id="15" name="Shape 13"/>
          <p:cNvSpPr/>
          <p:nvPr/>
        </p:nvSpPr>
        <p:spPr>
          <a:xfrm>
            <a:off x="457200" y="3154680"/>
            <a:ext cx="3977640" cy="320040"/>
          </a:xfrm>
          <a:prstGeom prst="rect">
            <a:avLst/>
          </a:prstGeom>
          <a:solidFill>
            <a:srgbClr val="1565C0"/>
          </a:solidFill>
        </p:spPr>
      </p:sp>
      <p:sp>
        <p:nvSpPr>
          <p:cNvPr id="16" name="Text 14"/>
          <p:cNvSpPr/>
          <p:nvPr/>
        </p:nvSpPr>
        <p:spPr>
          <a:xfrm>
            <a:off x="548640" y="3154680"/>
            <a:ext cx="36576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O 机会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94360" y="3520440"/>
            <a:ext cx="3657600" cy="11887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下沉市场增速&gt;50%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适老化千亿蓝海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AI大模型重塑定价权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Matter协议利好开放生态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663440" y="3154680"/>
            <a:ext cx="3977640" cy="1600200"/>
          </a:xfrm>
          <a:prstGeom prst="rect">
            <a:avLst/>
          </a:prstGeom>
          <a:solidFill>
            <a:srgbClr val="FCE4EC"/>
          </a:solidFill>
        </p:spPr>
      </p:sp>
      <p:sp>
        <p:nvSpPr>
          <p:cNvPr id="19" name="Shape 17"/>
          <p:cNvSpPr/>
          <p:nvPr/>
        </p:nvSpPr>
        <p:spPr>
          <a:xfrm>
            <a:off x="4663440" y="3154680"/>
            <a:ext cx="3977640" cy="320040"/>
          </a:xfrm>
          <a:prstGeom prst="rect">
            <a:avLst/>
          </a:prstGeom>
          <a:solidFill>
            <a:srgbClr val="C62828"/>
          </a:solidFill>
        </p:spPr>
      </p:sp>
      <p:sp>
        <p:nvSpPr>
          <p:cNvPr id="20" name="Text 18"/>
          <p:cNvSpPr/>
          <p:nvPr/>
        </p:nvSpPr>
        <p:spPr>
          <a:xfrm>
            <a:off x="4754880" y="3154680"/>
            <a:ext cx="3657600" cy="3200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T 威胁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800600" y="3520440"/>
            <a:ext cx="3657600" cy="11887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华为鸿蒙同维竞争最大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行业价格战挤压利润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数据安全监管趋严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“伪智能”反感风险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57200" y="4709160"/>
            <a:ext cx="82296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数据来源：小米年报、IDC、前瞻产业研究院、EY分析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8229600" y="4709160"/>
            <a:ext cx="73152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5 / 16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A274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四、竞争公式：生态连接数 × 场景深度 × ARPU值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457200" y="777240"/>
            <a:ext cx="8229600" cy="411480"/>
          </a:xfrm>
          <a:prstGeom prst="rect">
            <a:avLst/>
          </a:prstGeom>
          <a:solidFill>
            <a:srgbClr val="FFF8E1"/>
          </a:solidFill>
        </p:spPr>
      </p:sp>
      <p:sp>
        <p:nvSpPr>
          <p:cNvPr id="4" name="Shape 2"/>
          <p:cNvSpPr/>
          <p:nvPr/>
        </p:nvSpPr>
        <p:spPr>
          <a:xfrm>
            <a:off x="457200" y="777240"/>
            <a:ext cx="54864" cy="411480"/>
          </a:xfrm>
          <a:prstGeom prst="rect">
            <a:avLst/>
          </a:prstGeom>
          <a:solidFill>
            <a:srgbClr val="D4A84B"/>
          </a:solidFill>
        </p:spPr>
      </p:sp>
      <p:sp>
        <p:nvSpPr>
          <p:cNvPr id="5" name="Text 3"/>
          <p:cNvSpPr/>
          <p:nvPr/>
        </p:nvSpPr>
        <p:spPr>
          <a:xfrm>
            <a:off x="640080" y="777240"/>
            <a:ext cx="795528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4A84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◆ 观点：</a:t>
            </a:r>
            <a:r>
              <a:rPr lang="en-US" sz="11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小米在“生态连接数”满分，但“ARPU值”仅3分是核心短板，提升至200元可释放926亿增量</a:t>
            </a:r>
            <a:endParaRPr lang="en-US" sz="11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/>
        </p:nvGraphicFramePr>
        <p:xfrm>
          <a:off x="457200" y="1417320"/>
          <a:ext cx="8229600" cy="1600200"/>
        </p:xfrm>
        <a:graphic>
          <a:graphicData uri="http://schemas.openxmlformats.org/drawingml/2006/table">
            <a:tbl>
              <a:tblPr/>
              <a:tblGrid>
                <a:gridCol w="1463040"/>
                <a:gridCol w="1097280"/>
                <a:gridCol w="1097280"/>
                <a:gridCol w="1097280"/>
                <a:gridCol w="3474720"/>
              </a:tblGrid>
              <a:tr h="3657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变量</a:t>
                      </a:r>
                      <a:endParaRPr lang="en-US" sz="11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小米</a:t>
                      </a:r>
                      <a:endParaRPr lang="en-US" sz="11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华为</a:t>
                      </a:r>
                      <a:endParaRPr lang="en-US" sz="11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海尔</a:t>
                      </a:r>
                      <a:endParaRPr lang="en-US" sz="11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小米的问题</a:t>
                      </a:r>
                      <a:endParaRPr lang="en-US" sz="11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744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生态连接数</a:t>
                      </a:r>
                      <a:endParaRPr lang="en-US" sz="10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★★★★★</a:t>
                      </a:r>
                      <a:endParaRPr lang="en-US" sz="10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★★★★</a:t>
                      </a:r>
                      <a:endParaRPr lang="en-US" sz="10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★★★</a:t>
                      </a:r>
                      <a:endParaRPr lang="en-US" sz="10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全球第一，但边际价值递减</a:t>
                      </a:r>
                      <a:endParaRPr lang="en-US" sz="10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场景深度</a:t>
                      </a:r>
                      <a:endParaRPr lang="en-US" sz="10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★★★★</a:t>
                      </a:r>
                      <a:endParaRPr lang="en-US" sz="10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★★★★</a:t>
                      </a:r>
                      <a:endParaRPr lang="en-US" sz="10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★★★★★</a:t>
                      </a:r>
                      <a:endParaRPr lang="en-US" sz="10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200+品类但“广而不深”</a:t>
                      </a:r>
                      <a:endParaRPr lang="en-US" sz="10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ARPU值</a:t>
                      </a:r>
                      <a:endParaRPr lang="en-US" sz="10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★★★</a:t>
                      </a:r>
                      <a:endParaRPr lang="en-US" sz="10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★★★★</a:t>
                      </a:r>
                      <a:endParaRPr lang="en-US" sz="10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★★★★</a:t>
                      </a:r>
                      <a:endParaRPr lang="en-US" sz="10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微软雅黑" pitchFamily="34" charset="0"/>
                          <a:ea typeface="微软雅黑" pitchFamily="34" charset="-122"/>
                          <a:cs typeface="微软雅黑" pitchFamily="34" charset="-120"/>
                        </a:rPr>
                        <a:t>级114元/台/年，核心短板</a:t>
                      </a:r>
                      <a:endParaRPr lang="en-US" sz="1000" dirty="0">
                        <a:latin typeface="微软雅黑" pitchFamily="34" charset="0"/>
                        <a:ea typeface="微软雅黑" pitchFamily="34" charset="0"/>
                        <a:cs typeface="微软雅黑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EC"/>
                    </a:solidFill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457200" y="3246120"/>
            <a:ext cx="8229600" cy="1097280"/>
          </a:xfrm>
          <a:prstGeom prst="rect">
            <a:avLst/>
          </a:prstGeom>
          <a:solidFill>
            <a:srgbClr val="FFFFFF"/>
          </a:solidFill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6" name="Shape 5"/>
          <p:cNvSpPr/>
          <p:nvPr/>
        </p:nvSpPr>
        <p:spPr>
          <a:xfrm>
            <a:off x="457200" y="3246120"/>
            <a:ext cx="54864" cy="1097280"/>
          </a:xfrm>
          <a:prstGeom prst="rect">
            <a:avLst/>
          </a:prstGeom>
          <a:solidFill>
            <a:srgbClr val="27AE60"/>
          </a:solidFill>
        </p:spPr>
      </p:sp>
      <p:sp>
        <p:nvSpPr>
          <p:cNvPr id="9" name="Text 6"/>
          <p:cNvSpPr/>
          <p:nvPr/>
        </p:nvSpPr>
        <p:spPr>
          <a:xfrm>
            <a:off x="640080" y="3291840"/>
            <a:ext cx="7863840" cy="10058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274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ARPU提升的想象空间：
</a:t>
            </a:r>
            <a:endParaRPr lang="en-US" sz="1200" dirty="0"/>
          </a:p>
          <a:p>
            <a:pPr marL="0" indent="0">
              <a:buNone/>
            </a:pPr>
            <a:r>
              <a:rPr lang="en-US" sz="11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当前：IoT收入1,232亿 ÷ 10.79亿台 = </a:t>
            </a:r>
            <a:r>
              <a:rPr lang="en-US" sz="1100" b="1" dirty="0">
                <a:solidFill>
                  <a:srgbClr val="E74C3C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114元/台/年
</a:t>
            </a:r>
            <a:endParaRPr lang="en-US" sz="1200" dirty="0"/>
          </a:p>
          <a:p>
            <a:pPr marL="0" indent="0">
              <a:buNone/>
            </a:pPr>
            <a:r>
              <a:rPr lang="en-US" sz="11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目标：ARPU提升至200元（+75%）→ IoT收入达~2,158亿，</a:t>
            </a:r>
            <a:r>
              <a:rPr lang="en-US" sz="1300" b="1" dirty="0">
                <a:solidFill>
                  <a:srgbClr val="27AE6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增量926亿元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457200" y="4709160"/>
            <a:ext cx="82296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数据来源：小米2025年年报、EY分析计算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8229600" y="4709160"/>
            <a:ext cx="73152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6 / 16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1828800" cy="4572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D4A84B"/>
                </a:solidFill>
                <a:latin typeface="Georgia" panose="02040502050405090303" pitchFamily="34" charset="0"/>
                <a:ea typeface="Georgia" panose="02040502050405090303" pitchFamily="34" charset="-122"/>
                <a:cs typeface="Georgia" panose="02040502050405090303" pitchFamily="34" charset="-120"/>
              </a:rPr>
              <a:t>战略一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457200" y="594360"/>
            <a:ext cx="8229600" cy="5029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AI主动服务升级 — 打开ARPU天花板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143000"/>
            <a:ext cx="2743200" cy="0"/>
          </a:xfrm>
          <a:prstGeom prst="line">
            <a:avLst/>
          </a:prstGeom>
          <a:noFill/>
          <a:ln w="25400">
            <a:solidFill>
              <a:srgbClr val="D4A84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417320"/>
            <a:ext cx="2651760" cy="2560320"/>
          </a:xfrm>
          <a:prstGeom prst="rect">
            <a:avLst/>
          </a:prstGeom>
          <a:solidFill>
            <a:srgbClr val="2A3B5C"/>
          </a:solidFill>
        </p:spPr>
      </p:sp>
      <p:sp>
        <p:nvSpPr>
          <p:cNvPr id="6" name="Shape 4"/>
          <p:cNvSpPr/>
          <p:nvPr/>
        </p:nvSpPr>
        <p:spPr>
          <a:xfrm>
            <a:off x="457200" y="1417320"/>
            <a:ext cx="2651760" cy="54864"/>
          </a:xfrm>
          <a:prstGeom prst="rect">
            <a:avLst/>
          </a:prstGeom>
          <a:solidFill>
            <a:srgbClr val="2A3B5C"/>
          </a:solidFill>
        </p:spPr>
      </p:sp>
      <p:sp>
        <p:nvSpPr>
          <p:cNvPr id="7" name="Text 5"/>
          <p:cNvSpPr/>
          <p:nvPr/>
        </p:nvSpPr>
        <p:spPr>
          <a:xfrm>
            <a:off x="594360" y="1554480"/>
            <a:ext cx="237744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L1 免费基础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94360" y="2011680"/>
            <a:ext cx="2377440" cy="10972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场景联动、定时任务、语音控制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94360" y="3200400"/>
            <a:ext cx="237744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硬件钱拉新获客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3337560" y="1417320"/>
            <a:ext cx="2651760" cy="2560320"/>
          </a:xfrm>
          <a:prstGeom prst="rect">
            <a:avLst/>
          </a:prstGeom>
          <a:solidFill>
            <a:srgbClr val="2A3B5C"/>
          </a:solidFill>
        </p:spPr>
      </p:sp>
      <p:sp>
        <p:nvSpPr>
          <p:cNvPr id="11" name="Shape 9"/>
          <p:cNvSpPr/>
          <p:nvPr/>
        </p:nvSpPr>
        <p:spPr>
          <a:xfrm>
            <a:off x="3337560" y="1417320"/>
            <a:ext cx="2651760" cy="54864"/>
          </a:xfrm>
          <a:prstGeom prst="rect">
            <a:avLst/>
          </a:prstGeom>
          <a:solidFill>
            <a:srgbClr val="D4A84B"/>
          </a:solidFill>
        </p:spPr>
      </p:sp>
      <p:sp>
        <p:nvSpPr>
          <p:cNvPr id="12" name="Text 10"/>
          <p:cNvSpPr/>
          <p:nvPr/>
        </p:nvSpPr>
        <p:spPr>
          <a:xfrm>
            <a:off x="3474720" y="1554480"/>
            <a:ext cx="237744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L2 付费主动服务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474720" y="2011680"/>
            <a:ext cx="2377440" cy="10972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主动感知用户习惯，自动调温/照明/安防，无感化体验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3474720" y="3200400"/>
            <a:ext cx="237744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订阅制：¥29.9-99/月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6217920" y="1417320"/>
            <a:ext cx="2651760" cy="2560320"/>
          </a:xfrm>
          <a:prstGeom prst="rect">
            <a:avLst/>
          </a:prstGeom>
          <a:solidFill>
            <a:srgbClr val="2A3B5C"/>
          </a:solidFill>
        </p:spPr>
      </p:sp>
      <p:sp>
        <p:nvSpPr>
          <p:cNvPr id="16" name="Shape 14"/>
          <p:cNvSpPr/>
          <p:nvPr/>
        </p:nvSpPr>
        <p:spPr>
          <a:xfrm>
            <a:off x="6217920" y="1417320"/>
            <a:ext cx="2651760" cy="54864"/>
          </a:xfrm>
          <a:prstGeom prst="rect">
            <a:avLst/>
          </a:prstGeom>
          <a:solidFill>
            <a:srgbClr val="2E86DE"/>
          </a:solidFill>
        </p:spPr>
      </p:sp>
      <p:sp>
        <p:nvSpPr>
          <p:cNvPr id="17" name="Text 15"/>
          <p:cNvSpPr/>
          <p:nvPr/>
        </p:nvSpPr>
        <p:spPr>
          <a:xfrm>
            <a:off x="6355080" y="1554480"/>
            <a:ext cx="237744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L3 高端管家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355080" y="2011680"/>
            <a:ext cx="2377440" cy="10972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健康管理、能源优化、老人看护等专业服务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355080" y="3200400"/>
            <a:ext cx="2377440" cy="3657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高端订阅：¥199-499/月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457200" y="4160520"/>
            <a:ext cx="8229600" cy="594360"/>
          </a:xfrm>
          <a:prstGeom prst="rect">
            <a:avLst/>
          </a:prstGeom>
          <a:solidFill>
            <a:srgbClr val="2A3B5C"/>
          </a:solidFill>
        </p:spPr>
      </p:sp>
      <p:sp>
        <p:nvSpPr>
          <p:cNvPr id="21" name="Shape 19"/>
          <p:cNvSpPr/>
          <p:nvPr/>
        </p:nvSpPr>
        <p:spPr>
          <a:xfrm>
            <a:off x="457200" y="4160520"/>
            <a:ext cx="54864" cy="594360"/>
          </a:xfrm>
          <a:prstGeom prst="rect">
            <a:avLst/>
          </a:prstGeom>
          <a:solidFill>
            <a:srgbClr val="27AE60"/>
          </a:solidFill>
        </p:spPr>
      </p:sp>
      <p:sp>
        <p:nvSpPr>
          <p:cNvPr id="22" name="Text 20"/>
          <p:cNvSpPr/>
          <p:nvPr/>
        </p:nvSpPr>
        <p:spPr>
          <a:xfrm>
            <a:off x="640080" y="4160520"/>
            <a:ext cx="7863840" cy="59436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4A84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目标：</a:t>
            </a:r>
            <a:r>
              <a:rPr lang="en-US" sz="1100" dirty="0">
                <a:solidFill>
                  <a:srgbClr val="FFFFFF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2028年IoT业务ARPU从114元提升至200元（+75%） | 参考：特斯拉FSD订阅制已验证“软件变现”可行性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8229600" y="4709160"/>
            <a:ext cx="73152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7 / 16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5029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A274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战略二：下沉市场 + 适老化双引擎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457200" y="777240"/>
            <a:ext cx="8229600" cy="411480"/>
          </a:xfrm>
          <a:prstGeom prst="rect">
            <a:avLst/>
          </a:prstGeom>
          <a:solidFill>
            <a:srgbClr val="FFF8E1"/>
          </a:solidFill>
        </p:spPr>
      </p:sp>
      <p:sp>
        <p:nvSpPr>
          <p:cNvPr id="4" name="Shape 2"/>
          <p:cNvSpPr/>
          <p:nvPr/>
        </p:nvSpPr>
        <p:spPr>
          <a:xfrm>
            <a:off x="457200" y="777240"/>
            <a:ext cx="54864" cy="411480"/>
          </a:xfrm>
          <a:prstGeom prst="rect">
            <a:avLst/>
          </a:prstGeom>
          <a:solidFill>
            <a:srgbClr val="D4A84B"/>
          </a:solidFill>
        </p:spPr>
      </p:sp>
      <p:sp>
        <p:nvSpPr>
          <p:cNvPr id="5" name="Text 3"/>
          <p:cNvSpPr/>
          <p:nvPr/>
        </p:nvSpPr>
        <p:spPr>
          <a:xfrm>
            <a:off x="640080" y="777240"/>
            <a:ext cx="795528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4A84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◆ 观点：</a:t>
            </a:r>
            <a:r>
              <a:rPr lang="en-US" sz="11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下沉市场增速&gt;50%，小米性价比模式天然匹配；适老化场景是千亿级蓝海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57200" y="1371600"/>
            <a:ext cx="3931920" cy="2743200"/>
          </a:xfrm>
          <a:prstGeom prst="rect">
            <a:avLst/>
          </a:prstGeom>
          <a:solidFill>
            <a:srgbClr val="FFFFFF"/>
          </a:solidFill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371600"/>
            <a:ext cx="3931920" cy="54864"/>
          </a:xfrm>
          <a:prstGeom prst="rect">
            <a:avLst/>
          </a:prstGeom>
          <a:solidFill>
            <a:srgbClr val="2E86DE"/>
          </a:solidFill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1554480"/>
            <a:ext cx="320040" cy="32004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051560" y="1508760"/>
            <a:ext cx="320040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274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引擎一：下沉市场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640080" y="2057400"/>
            <a:ext cx="3566160" cy="1920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增速：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三线及以下城市增速&gt;50%，新增占比48%
</a:t>
            </a:r>
            <a:endParaRPr lang="en-US" sz="1000" dirty="0"/>
          </a:p>
          <a:p>
            <a:pPr marL="0" indent="0">
              <a:buNone/>
            </a:pPr>
            <a:r>
              <a:rPr lang="en-US" sz="1000" b="1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渠道：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小米之家已布局二三线城市，可复用现有渠道
</a:t>
            </a:r>
            <a:endParaRPr lang="en-US" sz="1000" dirty="0"/>
          </a:p>
          <a:p>
            <a:pPr marL="0" indent="0">
              <a:buNone/>
            </a:pPr>
            <a:r>
              <a:rPr lang="en-US" sz="1000" b="1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产品：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推出¥999-2999入门套装（音箱+门锁+灯带+插座）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4754880" y="1371600"/>
            <a:ext cx="3931920" cy="2743200"/>
          </a:xfrm>
          <a:prstGeom prst="rect">
            <a:avLst/>
          </a:prstGeom>
          <a:solidFill>
            <a:srgbClr val="FFFFFF"/>
          </a:solidFill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754880" y="1371600"/>
            <a:ext cx="3931920" cy="54864"/>
          </a:xfrm>
          <a:prstGeom prst="rect">
            <a:avLst/>
          </a:prstGeom>
          <a:solidFill>
            <a:srgbClr val="27AE60"/>
          </a:solidFill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7760" y="1554480"/>
            <a:ext cx="320040" cy="32004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5349240" y="1508760"/>
            <a:ext cx="320040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2744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引擎二：适老化场景</a:t>
            </a:r>
            <a:endParaRPr lang="en-US" sz="1400" dirty="0"/>
          </a:p>
        </p:txBody>
      </p:sp>
      <p:sp>
        <p:nvSpPr>
          <p:cNvPr id="15" name="Text 11"/>
          <p:cNvSpPr/>
          <p:nvPr/>
        </p:nvSpPr>
        <p:spPr>
          <a:xfrm>
            <a:off x="4937760" y="2057400"/>
            <a:ext cx="3566160" cy="192024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跌倒监测：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毫米波雷达+AI行为分析，异常自动报警
</a:t>
            </a:r>
            <a:endParaRPr lang="en-US" sz="1000" dirty="0"/>
          </a:p>
          <a:p>
            <a:pPr marL="0" indent="0">
              <a:buNone/>
            </a:pPr>
            <a:r>
              <a:rPr lang="en-US" sz="1000" b="1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健康管理：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智能床垫+手环+体脂秤数据联动
</a:t>
            </a:r>
            <a:endParaRPr lang="en-US" sz="1000" dirty="0"/>
          </a:p>
          <a:p>
            <a:pPr marL="0" indent="0">
              <a:buNone/>
            </a:pPr>
            <a:r>
              <a:rPr lang="en-US" sz="1000" b="1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产品：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“小米全屋智能·宝安版”适老套装，对接养老补贴</a:t>
            </a:r>
            <a:endParaRPr lang="en-US" sz="1000" dirty="0"/>
          </a:p>
        </p:txBody>
      </p:sp>
      <p:sp>
        <p:nvSpPr>
          <p:cNvPr id="16" name="Shape 12"/>
          <p:cNvSpPr/>
          <p:nvPr/>
        </p:nvSpPr>
        <p:spPr>
          <a:xfrm>
            <a:off x="457200" y="4251960"/>
            <a:ext cx="8229600" cy="411480"/>
          </a:xfrm>
          <a:prstGeom prst="rect">
            <a:avLst/>
          </a:prstGeom>
          <a:solidFill>
            <a:srgbClr val="E8F5E9"/>
          </a:solidFill>
        </p:spPr>
      </p:sp>
      <p:sp>
        <p:nvSpPr>
          <p:cNvPr id="17" name="Shape 13"/>
          <p:cNvSpPr/>
          <p:nvPr/>
        </p:nvSpPr>
        <p:spPr>
          <a:xfrm>
            <a:off x="457200" y="4251960"/>
            <a:ext cx="54864" cy="411480"/>
          </a:xfrm>
          <a:prstGeom prst="rect">
            <a:avLst/>
          </a:prstGeom>
          <a:solidFill>
            <a:srgbClr val="27AE60"/>
          </a:solidFill>
        </p:spPr>
      </p:sp>
      <p:sp>
        <p:nvSpPr>
          <p:cNvPr id="18" name="Text 14"/>
          <p:cNvSpPr/>
          <p:nvPr/>
        </p:nvSpPr>
        <p:spPr>
          <a:xfrm>
            <a:off x="640080" y="4251960"/>
            <a:ext cx="7863840" cy="41148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7AE60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★ 目标：</a:t>
            </a:r>
            <a:r>
              <a:rPr lang="en-US" sz="1100" dirty="0">
                <a:solidFill>
                  <a:srgbClr val="4A5568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2027年下沉市场占比45% | 适老产品线营收突碴50亿元</a:t>
            </a:r>
            <a:endParaRPr lang="en-US" sz="1100" dirty="0"/>
          </a:p>
        </p:txBody>
      </p:sp>
      <p:sp>
        <p:nvSpPr>
          <p:cNvPr id="19" name="Text 15"/>
          <p:cNvSpPr/>
          <p:nvPr/>
        </p:nvSpPr>
        <p:spPr>
          <a:xfrm>
            <a:off x="457200" y="4709160"/>
            <a:ext cx="822960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i="1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数据来源：中国家博会、中研普华、EY分析</a:t>
            </a:r>
            <a:endParaRPr lang="en-US" sz="800" dirty="0"/>
          </a:p>
        </p:txBody>
      </p:sp>
      <p:sp>
        <p:nvSpPr>
          <p:cNvPr id="20" name="Text 16"/>
          <p:cNvSpPr/>
          <p:nvPr/>
        </p:nvSpPr>
        <p:spPr>
          <a:xfrm>
            <a:off x="8229600" y="4709160"/>
            <a:ext cx="731520" cy="27432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8B95A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8 / 16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2745</Words>
  <Application>WPS 文字</Application>
  <PresentationFormat>On-screen Show (16:9)</PresentationFormat>
  <Paragraphs>424</Paragraphs>
  <Slides>14</Slides>
  <Notes>14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33" baseType="lpstr">
      <vt:lpstr>Arial</vt:lpstr>
      <vt:lpstr>宋体</vt:lpstr>
      <vt:lpstr>Wingdings</vt:lpstr>
      <vt:lpstr>Georgia</vt:lpstr>
      <vt:lpstr>Georgia</vt:lpstr>
      <vt:lpstr>Georgia</vt:lpstr>
      <vt:lpstr>微软雅黑</vt:lpstr>
      <vt:lpstr>方正雅意黑 GB18030L2</vt:lpstr>
      <vt:lpstr>微软雅黑</vt:lpstr>
      <vt:lpstr>微软雅黑</vt:lpstr>
      <vt:lpstr>Arial</vt:lpstr>
      <vt:lpstr>Calibri</vt:lpstr>
      <vt:lpstr>Helvetica Neue</vt:lpstr>
      <vt:lpstr>宋体</vt:lpstr>
      <vt:lpstr>Arial Unicode MS</vt:lpstr>
      <vt:lpstr>等线</vt:lpstr>
      <vt:lpstr>汉仪中等线KW</vt:lpstr>
      <vt:lpstr>汉仪书宋二KW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小米集团智能家居业务战略决策报告</dc:title>
  <dc:creator>EY Strategy &amp; Transactions</dc:creator>
  <dc:subject>PptxGenJS Presentation</dc:subject>
  <cp:lastModifiedBy>xxxue</cp:lastModifiedBy>
  <cp:revision>2</cp:revision>
  <dcterms:created xsi:type="dcterms:W3CDTF">2026-08-23T09:58:06Z</dcterms:created>
  <dcterms:modified xsi:type="dcterms:W3CDTF">2026-08-23T09:58:06Z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700179FEBF9909BA2EC48A6A3E6A407C_43</vt:lpwstr>
  </property>
  <property fmtid="{D5CDD505-2E9C-101B-9397-08002B2CF9AE}" pid="3" name="KSOProductBuildVer">
    <vt:lpwstr>2052-12.1.26046.26046</vt:lpwstr>
  </property>
</Properties>
</file>